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84" r:id="rId5"/>
    <p:sldId id="259" r:id="rId6"/>
    <p:sldId id="260" r:id="rId7"/>
    <p:sldId id="285" r:id="rId8"/>
    <p:sldId id="293" r:id="rId9"/>
    <p:sldId id="294" r:id="rId10"/>
    <p:sldId id="262" r:id="rId11"/>
    <p:sldId id="286" r:id="rId12"/>
    <p:sldId id="287" r:id="rId13"/>
    <p:sldId id="263" r:id="rId14"/>
    <p:sldId id="289" r:id="rId15"/>
    <p:sldId id="264" r:id="rId16"/>
    <p:sldId id="288" r:id="rId17"/>
    <p:sldId id="290" r:id="rId18"/>
    <p:sldId id="265" r:id="rId19"/>
    <p:sldId id="266" r:id="rId20"/>
    <p:sldId id="267" r:id="rId21"/>
    <p:sldId id="268" r:id="rId22"/>
    <p:sldId id="269" r:id="rId23"/>
    <p:sldId id="270" r:id="rId24"/>
    <p:sldId id="271" r:id="rId25"/>
    <p:sldId id="272" r:id="rId26"/>
    <p:sldId id="273" r:id="rId27"/>
    <p:sldId id="274" r:id="rId28"/>
    <p:sldId id="275" r:id="rId29"/>
    <p:sldId id="277" r:id="rId30"/>
    <p:sldId id="291" r:id="rId31"/>
    <p:sldId id="292" r:id="rId32"/>
    <p:sldId id="278" r:id="rId33"/>
    <p:sldId id="279" r:id="rId34"/>
    <p:sldId id="280" r:id="rId35"/>
    <p:sldId id="281" r:id="rId36"/>
    <p:sldId id="282" r:id="rId37"/>
    <p:sldId id="283"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DFB69B9-450C-40CB-B817-41DA43F46BAF}" type="datetimeFigureOut">
              <a:rPr lang="en-US" smtClean="0"/>
              <a:pPr/>
              <a:t>6/12/2011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ACDE0-81DD-4D93-BC2D-33C0B94AF00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FB69B9-450C-40CB-B817-41DA43F46BAF}" type="datetimeFigureOut">
              <a:rPr lang="en-US" smtClean="0"/>
              <a:pPr/>
              <a:t>6/12/2011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ACDE0-81DD-4D93-BC2D-33C0B94AF00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FB69B9-450C-40CB-B817-41DA43F46BAF}" type="datetimeFigureOut">
              <a:rPr lang="en-US" smtClean="0"/>
              <a:pPr/>
              <a:t>6/12/2011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ACDE0-81DD-4D93-BC2D-33C0B94AF00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FB69B9-450C-40CB-B817-41DA43F46BAF}" type="datetimeFigureOut">
              <a:rPr lang="en-US" smtClean="0"/>
              <a:pPr/>
              <a:t>6/12/2011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ACDE0-81DD-4D93-BC2D-33C0B94AF00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FB69B9-450C-40CB-B817-41DA43F46BAF}" type="datetimeFigureOut">
              <a:rPr lang="en-US" smtClean="0"/>
              <a:pPr/>
              <a:t>6/12/2011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ACDE0-81DD-4D93-BC2D-33C0B94AF00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DFB69B9-450C-40CB-B817-41DA43F46BAF}" type="datetimeFigureOut">
              <a:rPr lang="en-US" smtClean="0"/>
              <a:pPr/>
              <a:t>6/12/2011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AACDE0-81DD-4D93-BC2D-33C0B94AF00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DFB69B9-450C-40CB-B817-41DA43F46BAF}" type="datetimeFigureOut">
              <a:rPr lang="en-US" smtClean="0"/>
              <a:pPr/>
              <a:t>6/12/2011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AACDE0-81DD-4D93-BC2D-33C0B94AF00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DFB69B9-450C-40CB-B817-41DA43F46BAF}" type="datetimeFigureOut">
              <a:rPr lang="en-US" smtClean="0"/>
              <a:pPr/>
              <a:t>6/12/2011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AACDE0-81DD-4D93-BC2D-33C0B94AF00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FB69B9-450C-40CB-B817-41DA43F46BAF}" type="datetimeFigureOut">
              <a:rPr lang="en-US" smtClean="0"/>
              <a:pPr/>
              <a:t>6/12/2011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AACDE0-81DD-4D93-BC2D-33C0B94AF00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FB69B9-450C-40CB-B817-41DA43F46BAF}" type="datetimeFigureOut">
              <a:rPr lang="en-US" smtClean="0"/>
              <a:pPr/>
              <a:t>6/12/2011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AACDE0-81DD-4D93-BC2D-33C0B94AF00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FB69B9-450C-40CB-B817-41DA43F46BAF}" type="datetimeFigureOut">
              <a:rPr lang="en-US" smtClean="0"/>
              <a:pPr/>
              <a:t>6/12/2011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AACDE0-81DD-4D93-BC2D-33C0B94AF00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FB69B9-450C-40CB-B817-41DA43F46BAF}" type="datetimeFigureOut">
              <a:rPr lang="en-US" smtClean="0"/>
              <a:pPr/>
              <a:t>6/12/2011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AACDE0-81DD-4D93-BC2D-33C0B94AF00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en.wikipedia.org/wiki/Agonal_breathing" TargetMode="External"/><Relationship Id="rId2" Type="http://schemas.openxmlformats.org/officeDocument/2006/relationships/hyperlink" Target="http://en.wikipedia.org/wiki/Unresponsive" TargetMode="External"/><Relationship Id="rId1" Type="http://schemas.openxmlformats.org/officeDocument/2006/relationships/slideLayout" Target="../slideLayouts/slideLayout2.xml"/><Relationship Id="rId4" Type="http://schemas.openxmlformats.org/officeDocument/2006/relationships/hyperlink" Target="http://en.wikipedia.org/wiki/Cardiac_arrest"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en.wikipedia.org/wiki/Respiratory_arrest" TargetMode="External"/><Relationship Id="rId2" Type="http://schemas.openxmlformats.org/officeDocument/2006/relationships/hyperlink" Target="http://en.wikipedia.org/wiki/Pulse" TargetMode="External"/><Relationship Id="rId1" Type="http://schemas.openxmlformats.org/officeDocument/2006/relationships/slideLayout" Target="../slideLayouts/slideLayout2.xml"/><Relationship Id="rId4" Type="http://schemas.openxmlformats.org/officeDocument/2006/relationships/hyperlink" Target="http://en.wikipedia.org/wiki/Artificial_respiration"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en.wikipedia.org/wiki/Trauma_(medicin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en.wikipedia.org/wiki/Defibrillation"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en.wikipedia.org/wiki/Respiratory_arrest" TargetMode="External"/><Relationship Id="rId2" Type="http://schemas.openxmlformats.org/officeDocument/2006/relationships/hyperlink" Target="http://en.wikipedia.org/wiki/Newborn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en.wikipedia.org/wiki/Adult"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en.wikipedia.org/wiki/Laryngeal_mask_airway" TargetMode="External"/><Relationship Id="rId2" Type="http://schemas.openxmlformats.org/officeDocument/2006/relationships/hyperlink" Target="http://en.wikipedia.org/wiki/Endotracheal_tube" TargetMode="External"/><Relationship Id="rId1" Type="http://schemas.openxmlformats.org/officeDocument/2006/relationships/slideLayout" Target="../slideLayouts/slideLayout2.xml"/><Relationship Id="rId4" Type="http://schemas.openxmlformats.org/officeDocument/2006/relationships/hyperlink" Target="http://en.wikipedia.org/wiki/Cardiopulmonary_resuscitation"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en.wikipedia.org/wiki/Resuscitation_Council_(UK)"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en.wikipedia.org/wiki/Artificial_respiration"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en.wikipedia.org/wiki/Cardiac_arrest" TargetMode="External"/><Relationship Id="rId2" Type="http://schemas.openxmlformats.org/officeDocument/2006/relationships/hyperlink" Target="http://en.wikipedia.org/wiki/Cardiopulmonary_resuscitation" TargetMode="External"/><Relationship Id="rId1" Type="http://schemas.openxmlformats.org/officeDocument/2006/relationships/slideLayout" Target="../slideLayouts/slideLayout2.xml"/><Relationship Id="rId5" Type="http://schemas.openxmlformats.org/officeDocument/2006/relationships/hyperlink" Target="http://en.wikipedia.org/wiki/Drug_overdose" TargetMode="External"/><Relationship Id="rId4" Type="http://schemas.openxmlformats.org/officeDocument/2006/relationships/hyperlink" Target="http://en.wikipedia.org/wiki/Drowning" TargetMode="External"/></Relationships>
</file>

<file path=ppt/slides/_rels/slide26.xml.rels><?xml version="1.0" encoding="UTF-8" standalone="yes"?>
<Relationships xmlns="http://schemas.openxmlformats.org/package/2006/relationships"><Relationship Id="rId2" Type="http://schemas.openxmlformats.org/officeDocument/2006/relationships/hyperlink" Target="http://en.wikipedia.org/wiki/Cardiopulmonary_resuscitation"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en.wikipedia.org/wiki/Cardiopulmonary_resuscitation"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en.wikipedia.org/wiki/Chest_cavity" TargetMode="External"/><Relationship Id="rId2" Type="http://schemas.openxmlformats.org/officeDocument/2006/relationships/hyperlink" Target="http://en.wikipedia.org/wiki/Incision" TargetMode="External"/><Relationship Id="rId1" Type="http://schemas.openxmlformats.org/officeDocument/2006/relationships/slideLayout" Target="../slideLayouts/slideLayout2.xml"/><Relationship Id="rId4" Type="http://schemas.openxmlformats.org/officeDocument/2006/relationships/hyperlink" Target="http://en.wikipedia.org/wiki/Human_sternum"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en.wikipedia.org/wiki/Cardiac_output" TargetMode="External"/><Relationship Id="rId2" Type="http://schemas.openxmlformats.org/officeDocument/2006/relationships/hyperlink" Target="http://en.wikipedia.org/wiki/Oxygenation_(medical)" TargetMode="External"/><Relationship Id="rId1" Type="http://schemas.openxmlformats.org/officeDocument/2006/relationships/slideLayout" Target="../slideLayouts/slideLayout2.xml"/><Relationship Id="rId6" Type="http://schemas.openxmlformats.org/officeDocument/2006/relationships/hyperlink" Target="http://en.wikipedia.org/wiki/Brain_damage" TargetMode="External"/><Relationship Id="rId5" Type="http://schemas.openxmlformats.org/officeDocument/2006/relationships/hyperlink" Target="http://en.wikipedia.org/wiki/Human_brain" TargetMode="External"/><Relationship Id="rId4" Type="http://schemas.openxmlformats.org/officeDocument/2006/relationships/hyperlink" Target="http://en.wikipedia.org/wiki/Oxygen"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en.wikipedia.org/wiki/Necrosis"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en.wikipedia.org/wiki/Defibrillation" TargetMode="External"/><Relationship Id="rId2" Type="http://schemas.openxmlformats.org/officeDocument/2006/relationships/hyperlink" Target="http://en.wikipedia.org/wiki/Brain_death"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en.wikipedia.org/wiki/Metronome" TargetMode="External"/><Relationship Id="rId2" Type="http://schemas.openxmlformats.org/officeDocument/2006/relationships/hyperlink" Target="http://en.wikipedia.org/wiki/Defibrillation"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en.wikipedia.org/wiki/AutoPulse" TargetMode="External"/><Relationship Id="rId2" Type="http://schemas.openxmlformats.org/officeDocument/2006/relationships/hyperlink" Target="http://en.wikipedia.org/wiki/Air_ambulance"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en.wikipedia.org/wiki/History_of_CP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idx="4294967295"/>
          </p:nvPr>
        </p:nvSpPr>
        <p:spPr>
          <a:xfrm>
            <a:off x="0" y="274638"/>
            <a:ext cx="8229600" cy="1143000"/>
          </a:xfrm>
        </p:spPr>
        <p:txBody>
          <a:bodyPr>
            <a:noAutofit/>
          </a:bodyPr>
          <a:lstStyle/>
          <a:p>
            <a:r>
              <a:rPr lang="en-US" sz="9600" b="1" i="1" dirty="0" smtClean="0">
                <a:solidFill>
                  <a:srgbClr val="FF0000"/>
                </a:solidFill>
              </a:rPr>
              <a:t/>
            </a:r>
            <a:br>
              <a:rPr lang="en-US" sz="9600" b="1" i="1" dirty="0" smtClean="0">
                <a:solidFill>
                  <a:srgbClr val="FF0000"/>
                </a:solidFill>
              </a:rPr>
            </a:br>
            <a:r>
              <a:rPr lang="en-US" sz="9600" b="1" i="1" dirty="0" smtClean="0">
                <a:solidFill>
                  <a:srgbClr val="FF0000"/>
                </a:solidFill>
              </a:rPr>
              <a:t/>
            </a:r>
            <a:br>
              <a:rPr lang="en-US" sz="9600" b="1" i="1" dirty="0" smtClean="0">
                <a:solidFill>
                  <a:srgbClr val="FF0000"/>
                </a:solidFill>
              </a:rPr>
            </a:br>
            <a:r>
              <a:rPr lang="en-US" sz="9600" b="1" i="1" dirty="0" smtClean="0">
                <a:solidFill>
                  <a:srgbClr val="FF0000"/>
                </a:solidFill>
              </a:rPr>
              <a:t/>
            </a:r>
            <a:br>
              <a:rPr lang="en-US" sz="9600" b="1" i="1" dirty="0" smtClean="0">
                <a:solidFill>
                  <a:srgbClr val="FF0000"/>
                </a:solidFill>
              </a:rPr>
            </a:br>
            <a:r>
              <a:rPr lang="en-US" sz="9600" b="1" i="1" dirty="0" smtClean="0">
                <a:solidFill>
                  <a:srgbClr val="FF0000"/>
                </a:solidFill>
              </a:rPr>
              <a:t>Shock and CPR</a:t>
            </a:r>
            <a:br>
              <a:rPr lang="en-US" sz="9600" b="1" i="1" dirty="0" smtClean="0">
                <a:solidFill>
                  <a:srgbClr val="FF0000"/>
                </a:solidFill>
              </a:rPr>
            </a:br>
            <a:r>
              <a:rPr lang="en-US" sz="4800" dirty="0" err="1" smtClean="0"/>
              <a:t>prof</a:t>
            </a:r>
            <a:r>
              <a:rPr lang="en-US" sz="4800" dirty="0" smtClean="0"/>
              <a:t>.(Dr) </a:t>
            </a:r>
            <a:r>
              <a:rPr lang="en-US" sz="4800" dirty="0" err="1" smtClean="0"/>
              <a:t>Tarikul</a:t>
            </a:r>
            <a:r>
              <a:rPr lang="en-US" sz="4800" dirty="0" smtClean="0"/>
              <a:t> Islam</a:t>
            </a:r>
            <a:br>
              <a:rPr lang="en-US" sz="4800" dirty="0" smtClean="0"/>
            </a:br>
            <a:r>
              <a:rPr lang="en-US" sz="4800" dirty="0" err="1" smtClean="0"/>
              <a:t>prof</a:t>
            </a:r>
            <a:r>
              <a:rPr lang="en-US" sz="4800" dirty="0" smtClean="0"/>
              <a:t>. of </a:t>
            </a:r>
            <a:r>
              <a:rPr lang="en-US" sz="4800" dirty="0" err="1" smtClean="0"/>
              <a:t>medicine,DMCH,Dhaka</a:t>
            </a:r>
            <a:endParaRPr lang="en-US" sz="9600"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en-US" dirty="0"/>
          </a:p>
        </p:txBody>
      </p:sp>
      <p:sp>
        <p:nvSpPr>
          <p:cNvPr id="3" name="Content Placeholder 2"/>
          <p:cNvSpPr>
            <a:spLocks noGrp="1"/>
          </p:cNvSpPr>
          <p:nvPr>
            <p:ph idx="1"/>
          </p:nvPr>
        </p:nvSpPr>
        <p:spPr/>
        <p:txBody>
          <a:bodyPr>
            <a:normAutofit lnSpcReduction="10000"/>
          </a:bodyPr>
          <a:lstStyle/>
          <a:p>
            <a:pPr>
              <a:buNone/>
            </a:pPr>
            <a:r>
              <a:rPr lang="en-US" b="1" i="1" dirty="0" smtClean="0"/>
              <a:t>A) First Aid:</a:t>
            </a:r>
          </a:p>
          <a:p>
            <a:pPr>
              <a:buNone/>
            </a:pPr>
            <a:r>
              <a:rPr lang="en-US" dirty="0" smtClean="0"/>
              <a:t>		-check ABC</a:t>
            </a:r>
          </a:p>
          <a:p>
            <a:pPr>
              <a:buNone/>
            </a:pPr>
            <a:r>
              <a:rPr lang="en-US" dirty="0" smtClean="0"/>
              <a:t>		-CPR</a:t>
            </a:r>
          </a:p>
          <a:p>
            <a:pPr>
              <a:buNone/>
            </a:pPr>
            <a:r>
              <a:rPr lang="en-US" dirty="0" smtClean="0"/>
              <a:t>		-NPO</a:t>
            </a:r>
          </a:p>
          <a:p>
            <a:pPr>
              <a:buNone/>
            </a:pPr>
            <a:r>
              <a:rPr lang="en-US" dirty="0" smtClean="0"/>
              <a:t>		-Leg elevation/ do not elevate head</a:t>
            </a:r>
          </a:p>
          <a:p>
            <a:pPr>
              <a:buNone/>
            </a:pPr>
            <a:r>
              <a:rPr lang="en-US" dirty="0" smtClean="0"/>
              <a:t>		-Care of wounds, injuries, illness</a:t>
            </a:r>
          </a:p>
          <a:p>
            <a:pPr>
              <a:buNone/>
            </a:pPr>
            <a:r>
              <a:rPr lang="en-US" dirty="0" smtClean="0"/>
              <a:t>		-Keep warm and comfortable</a:t>
            </a:r>
          </a:p>
          <a:p>
            <a:pPr>
              <a:buNone/>
            </a:pPr>
            <a:r>
              <a:rPr lang="en-US" dirty="0" smtClean="0"/>
              <a:t>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dirty="0" smtClean="0"/>
              <a:t>		-if vomiting/ drools- turn head to one side to prevent </a:t>
            </a:r>
            <a:r>
              <a:rPr lang="en-US" dirty="0" err="1" smtClean="0"/>
              <a:t>chocke</a:t>
            </a:r>
            <a:endParaRPr lang="en-US" dirty="0" smtClean="0"/>
          </a:p>
          <a:p>
            <a:pPr>
              <a:buNone/>
            </a:pPr>
            <a:r>
              <a:rPr lang="en-US" dirty="0" smtClean="0"/>
              <a:t>		-spinal injury-no movement, log roll </a:t>
            </a:r>
          </a:p>
          <a:p>
            <a:pPr>
              <a:buNone/>
            </a:pPr>
            <a:r>
              <a:rPr lang="en-US" b="1" i="1" dirty="0" smtClean="0"/>
              <a:t>B) Treatment of causes: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i="1" dirty="0" smtClean="0"/>
              <a:t>C) Prevention:</a:t>
            </a:r>
          </a:p>
          <a:p>
            <a:pPr>
              <a:buNone/>
            </a:pPr>
            <a:r>
              <a:rPr lang="en-US" dirty="0" smtClean="0"/>
              <a:t>	prevent	-Heart disease,</a:t>
            </a:r>
          </a:p>
          <a:p>
            <a:pPr>
              <a:buNone/>
            </a:pPr>
            <a:r>
              <a:rPr lang="en-US" dirty="0" smtClean="0"/>
              <a:t>			-falls,</a:t>
            </a:r>
          </a:p>
          <a:p>
            <a:pPr>
              <a:buNone/>
            </a:pPr>
            <a:r>
              <a:rPr lang="en-US" dirty="0" smtClean="0"/>
              <a:t>			-injuries,</a:t>
            </a:r>
          </a:p>
          <a:p>
            <a:pPr>
              <a:buNone/>
            </a:pPr>
            <a:r>
              <a:rPr lang="en-US" dirty="0" smtClean="0"/>
              <a:t>			-dehydration,</a:t>
            </a:r>
          </a:p>
          <a:p>
            <a:pPr>
              <a:buNone/>
            </a:pPr>
            <a:r>
              <a:rPr lang="en-US" dirty="0" smtClean="0"/>
              <a:t>			-other causes of shock- </a:t>
            </a:r>
            <a:r>
              <a:rPr lang="en-US" dirty="0" err="1" smtClean="0"/>
              <a:t>septicaemia</a:t>
            </a: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8800" b="1" i="1" dirty="0" smtClean="0">
                <a:solidFill>
                  <a:srgbClr val="FF0000"/>
                </a:solidFill>
              </a:rPr>
              <a:t>CPR</a:t>
            </a:r>
            <a:endParaRPr lang="en-US" sz="8800" b="1" i="1"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b="1" dirty="0" smtClean="0"/>
              <a:t>CPR</a:t>
            </a:r>
          </a:p>
          <a:p>
            <a:pPr>
              <a:buNone/>
            </a:pPr>
            <a:r>
              <a:rPr lang="en-US" dirty="0" smtClean="0"/>
              <a:t>		-Is an emergency procedure which is performed in an effort to manually preserve intact brain function until further measures are taken to restore spontaneous blood circulation and breathing in a person in cardiac arrest.</a:t>
            </a:r>
          </a:p>
          <a:p>
            <a:pPr>
              <a:buNone/>
            </a:pPr>
            <a:r>
              <a:rPr lang="en-US" dirty="0" smtClean="0"/>
              <a:t>		-If you know how to perform CPR, you could save a life.</a:t>
            </a:r>
            <a:endParaRPr lang="en-US" b="1"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Indications</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US" dirty="0" smtClean="0"/>
              <a:t>	-CPR is indicated for any person who is </a:t>
            </a:r>
            <a:r>
              <a:rPr lang="en-US" dirty="0" smtClean="0">
                <a:hlinkClick r:id="rId2" tooltip="Unresponsive"/>
              </a:rPr>
              <a:t>unresponsive</a:t>
            </a:r>
            <a:r>
              <a:rPr lang="en-US" dirty="0" smtClean="0"/>
              <a:t> with no breathing, or who is only breathing in occasional </a:t>
            </a:r>
            <a:r>
              <a:rPr lang="en-US" dirty="0" err="1" smtClean="0">
                <a:hlinkClick r:id="rId3" tooltip="Agonal breathing"/>
              </a:rPr>
              <a:t>agonal</a:t>
            </a:r>
            <a:r>
              <a:rPr lang="en-US" dirty="0" smtClean="0"/>
              <a:t> gasps, as it is most likely that they are in </a:t>
            </a:r>
            <a:r>
              <a:rPr lang="en-US" dirty="0" smtClean="0">
                <a:hlinkClick r:id="rId4" tooltip="Cardiac arrest"/>
              </a:rPr>
              <a:t>cardiac arrest</a:t>
            </a:r>
            <a:r>
              <a:rPr lang="en-US" dirty="0" smtClean="0"/>
              <a:t>. </a:t>
            </a:r>
          </a:p>
          <a:p>
            <a:pPr>
              <a:buNone/>
            </a:pPr>
            <a:r>
              <a:rPr lang="en-US" dirty="0" smtClean="0"/>
              <a:t>	-It may be performed  both in and outside of a hospital.</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 If a person still has a </a:t>
            </a:r>
            <a:r>
              <a:rPr lang="en-US" dirty="0" smtClean="0">
                <a:hlinkClick r:id="rId2" tooltip="Pulse"/>
              </a:rPr>
              <a:t>pulse</a:t>
            </a:r>
            <a:r>
              <a:rPr lang="en-US" dirty="0" smtClean="0"/>
              <a:t>, but is not breathing (</a:t>
            </a:r>
            <a:r>
              <a:rPr lang="en-US" dirty="0" smtClean="0">
                <a:hlinkClick r:id="rId3" tooltip="Respiratory arrest"/>
              </a:rPr>
              <a:t>respiratory arrest</a:t>
            </a:r>
            <a:r>
              <a:rPr lang="en-US" dirty="0" smtClean="0"/>
              <a:t>), </a:t>
            </a:r>
            <a:r>
              <a:rPr lang="en-US" dirty="0" smtClean="0">
                <a:hlinkClick r:id="rId4" tooltip="Artificial respiration"/>
              </a:rPr>
              <a:t>artificial respirations</a:t>
            </a:r>
            <a:r>
              <a:rPr lang="en-US" dirty="0" smtClean="0"/>
              <a:t> may be more appropriate, </a:t>
            </a:r>
          </a:p>
          <a:p>
            <a:endParaRPr lang="en-US" dirty="0" smtClean="0"/>
          </a:p>
          <a:p>
            <a:r>
              <a:rPr lang="en-US" dirty="0" smtClean="0"/>
              <a:t>but due to the difficulty people have in accurately assessing the presence or absence of a pulse, CPR guidelines recommend that lay persons should not be instructed to check the pulse, while giving health care professionals the option to check a pulse.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In those with cardiac arrest due to </a:t>
            </a:r>
            <a:r>
              <a:rPr lang="en-US" dirty="0" smtClean="0">
                <a:hlinkClick r:id="rId2" tooltip="Trauma (medicine)"/>
              </a:rPr>
              <a:t>trauma</a:t>
            </a:r>
            <a:r>
              <a:rPr lang="en-US" dirty="0" smtClean="0"/>
              <a:t>, CPR is considered futile but still recommended.</a:t>
            </a:r>
          </a:p>
          <a:p>
            <a:pPr>
              <a:buNone/>
            </a:pPr>
            <a:endParaRPr lang="en-US" b="1" i="1" baseline="30000" dirty="0" smtClean="0"/>
          </a:p>
          <a:p>
            <a:pPr>
              <a:buNone/>
            </a:pPr>
            <a:endParaRPr lang="en-US" b="1" i="1" baseline="300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i="1" dirty="0" smtClean="0"/>
              <a:t>Purpose:</a:t>
            </a:r>
          </a:p>
          <a:p>
            <a:pPr>
              <a:buNone/>
            </a:pPr>
            <a:r>
              <a:rPr lang="en-US" b="1" i="1" dirty="0" smtClean="0"/>
              <a:t>		</a:t>
            </a:r>
            <a:r>
              <a:rPr lang="en-US" dirty="0" smtClean="0"/>
              <a:t>-to restore partial flow of oxygenated blood to the brain and heart.</a:t>
            </a:r>
          </a:p>
          <a:p>
            <a:pPr>
              <a:buNone/>
            </a:pPr>
            <a:r>
              <a:rPr lang="en-US" b="1" i="1" dirty="0" smtClean="0"/>
              <a:t>Objective:</a:t>
            </a:r>
          </a:p>
          <a:p>
            <a:pPr>
              <a:buNone/>
            </a:pPr>
            <a:r>
              <a:rPr lang="en-US" b="1" i="1" dirty="0" smtClean="0"/>
              <a:t>		</a:t>
            </a:r>
            <a:r>
              <a:rPr lang="en-US" dirty="0" smtClean="0"/>
              <a:t>-to delay tissue death and to extend the brief window of opportunity for a successful resuscitation without permanent brain damage.</a:t>
            </a:r>
            <a:endParaRPr lang="en-US" b="1" i="1"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Methods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b="1" i="1" dirty="0" smtClean="0"/>
              <a:t>CPR training: </a:t>
            </a:r>
            <a:r>
              <a:rPr lang="en-US" dirty="0" smtClean="0"/>
              <a:t>CPR is being administered while a second rescuer prepares for </a:t>
            </a:r>
            <a:r>
              <a:rPr lang="en-US" dirty="0" smtClean="0">
                <a:hlinkClick r:id="rId2" tooltip="Defibrillation"/>
              </a:rPr>
              <a:t>defibrillation</a:t>
            </a:r>
            <a:r>
              <a:rPr lang="en-US" dirty="0" smtClean="0"/>
              <a:t>.</a:t>
            </a:r>
          </a:p>
          <a:p>
            <a:r>
              <a:rPr lang="en-US" dirty="0" smtClean="0"/>
              <a:t>Chest compressions at least 5 cm deep and at a rate of at least 100 per minute in an effort to create artificial circulation by manually pumping blood through the heart.</a:t>
            </a:r>
          </a:p>
          <a:p>
            <a:r>
              <a:rPr lang="en-US" dirty="0" smtClean="0"/>
              <a:t>In addition, the rescuer may provide breaths by either exhaling into the subject’s mouth or utilizing a device that pushes air into the subject’s lungs. This process of externally providing ventilation is termed artificial respiration.</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The order of interventions was changed for all age groups except </a:t>
            </a:r>
            <a:r>
              <a:rPr lang="en-US" dirty="0" smtClean="0">
                <a:hlinkClick r:id="rId2" tooltip="Newborns"/>
              </a:rPr>
              <a:t>newborns</a:t>
            </a:r>
            <a:r>
              <a:rPr lang="en-US" dirty="0" smtClean="0"/>
              <a:t> from airway, breathing, chest compressions (ABC) to chest compressions, airway, breathing (CAB).</a:t>
            </a:r>
          </a:p>
          <a:p>
            <a:r>
              <a:rPr lang="en-US" dirty="0" smtClean="0"/>
              <a:t> An exception to this recommendation is for those who are believed to be in a </a:t>
            </a:r>
            <a:r>
              <a:rPr lang="en-US" dirty="0" smtClean="0">
                <a:hlinkClick r:id="rId3" tooltip="Respiratory arrest"/>
              </a:rPr>
              <a:t>respiratory arrest</a:t>
            </a:r>
            <a:r>
              <a:rPr lang="en-US" dirty="0" smtClean="0"/>
              <a:t> (drowning, etc.).</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shock</a:t>
            </a:r>
            <a:endParaRPr lang="en-US" dirty="0"/>
          </a:p>
        </p:txBody>
      </p:sp>
      <p:sp>
        <p:nvSpPr>
          <p:cNvPr id="3" name="Content Placeholder 2"/>
          <p:cNvSpPr>
            <a:spLocks noGrp="1"/>
          </p:cNvSpPr>
          <p:nvPr>
            <p:ph idx="1"/>
          </p:nvPr>
        </p:nvSpPr>
        <p:spPr/>
        <p:txBody>
          <a:bodyPr/>
          <a:lstStyle/>
          <a:p>
            <a:r>
              <a:rPr lang="en-US" dirty="0" smtClean="0"/>
              <a:t>Shock is a life threatening condition that occurs when the body is not getting enough blood flow.</a:t>
            </a:r>
          </a:p>
          <a:p>
            <a:pPr>
              <a:buNone/>
            </a:pPr>
            <a:endParaRPr lang="en-US" dirty="0" smtClean="0"/>
          </a:p>
          <a:p>
            <a:r>
              <a:rPr lang="en-US" dirty="0" smtClean="0"/>
              <a:t>Can damage multiple organs.</a:t>
            </a:r>
          </a:p>
          <a:p>
            <a:r>
              <a:rPr lang="en-US" dirty="0" smtClean="0"/>
              <a:t>Requires immediate medical treatment and </a:t>
            </a:r>
          </a:p>
          <a:p>
            <a:r>
              <a:rPr lang="en-US" dirty="0" smtClean="0"/>
              <a:t>Can get worse very rapidly.</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smtClean="0"/>
              <a:t>Standard</a:t>
            </a:r>
            <a:endParaRPr lang="en-US" dirty="0" smtClean="0"/>
          </a:p>
          <a:p>
            <a:r>
              <a:rPr lang="en-US" dirty="0" smtClean="0"/>
              <a:t>A universal compression to ventilation ratio of 30:2 is recommended for </a:t>
            </a:r>
            <a:r>
              <a:rPr lang="en-US" dirty="0" smtClean="0">
                <a:hlinkClick r:id="rId2" tooltip="Adult"/>
              </a:rPr>
              <a:t>adult</a:t>
            </a:r>
            <a:r>
              <a:rPr lang="en-US" dirty="0" smtClean="0"/>
              <a:t> and in children and infant if only a single rescuer is present. If at least 2 rescuers are present a ratio of 15:2 is preferred in children and infants. In newborns a rate of 3:1 is recommended unless a cardiac cause is known in which case a 15:2 ratio is reasonable.</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798637"/>
            <a:ext cx="8229600" cy="4525963"/>
          </a:xfrm>
        </p:spPr>
        <p:txBody>
          <a:bodyPr>
            <a:normAutofit/>
          </a:bodyPr>
          <a:lstStyle/>
          <a:p>
            <a:r>
              <a:rPr lang="en-US" dirty="0" smtClean="0"/>
              <a:t>If an advanced airway such as an </a:t>
            </a:r>
            <a:r>
              <a:rPr lang="en-US" dirty="0" err="1" smtClean="0">
                <a:hlinkClick r:id="rId2" tooltip="Endotracheal tube"/>
              </a:rPr>
              <a:t>endotracheal</a:t>
            </a:r>
            <a:r>
              <a:rPr lang="en-US" dirty="0" smtClean="0">
                <a:hlinkClick r:id="rId2" tooltip="Endotracheal tube"/>
              </a:rPr>
              <a:t> tube</a:t>
            </a:r>
            <a:r>
              <a:rPr lang="en-US" dirty="0" smtClean="0"/>
              <a:t> or </a:t>
            </a:r>
            <a:r>
              <a:rPr lang="en-US" dirty="0" smtClean="0">
                <a:hlinkClick r:id="rId3" tooltip="Laryngeal mask airway"/>
              </a:rPr>
              <a:t>laryngeal mask airway</a:t>
            </a:r>
            <a:r>
              <a:rPr lang="en-US" dirty="0" smtClean="0"/>
              <a:t> is in place delivery of respirations should occur without pauses in compressions at a rate of 8-10 per minute.</a:t>
            </a:r>
            <a:r>
              <a:rPr lang="en-US" baseline="30000" dirty="0" smtClean="0">
                <a:hlinkClick r:id="rId4"/>
              </a:rPr>
              <a:t>[6]</a:t>
            </a:r>
            <a:r>
              <a:rPr lang="en-US" dirty="0" smtClean="0"/>
              <a:t> The recommended order of interventions is chest compressions, airway, breathing or CAB in most situations.</a:t>
            </a:r>
            <a:r>
              <a:rPr lang="en-US" baseline="30000" dirty="0" smtClean="0">
                <a:hlinkClick r:id="rId4"/>
              </a:rPr>
              <a:t>[1]</a:t>
            </a:r>
            <a:r>
              <a:rPr lang="en-US" baseline="30000" dirty="0" smtClean="0"/>
              <a:t>:S642</a:t>
            </a:r>
            <a:r>
              <a:rPr lang="en-US" dirty="0" smtClean="0"/>
              <a:t> With a compression rate of at least 100 per minute in all groups.</a:t>
            </a:r>
            <a:r>
              <a:rPr lang="en-US" baseline="30000" dirty="0" smtClean="0">
                <a:hlinkClick r:id="rId4"/>
              </a:rPr>
              <a:t>[5]</a:t>
            </a:r>
            <a:r>
              <a:rPr lang="en-US" baseline="30000" dirty="0" smtClean="0"/>
              <a:t>:</a:t>
            </a:r>
            <a:endParaRPr lang="en-US" dirty="0" smtClean="0"/>
          </a:p>
          <a:p>
            <a:endParaRPr lang="en-US" dirty="0" smtClean="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Recommended compression depth in adults and children is about 5 cm (2 inches) and in infants it is 4 cm (1.5 inches. As of 2010 the </a:t>
            </a:r>
            <a:r>
              <a:rPr lang="en-US" dirty="0" smtClean="0">
                <a:hlinkClick r:id="rId2" tooltip="Resuscitation Council (UK)"/>
              </a:rPr>
              <a:t>Resuscitation Council (UK)</a:t>
            </a:r>
            <a:r>
              <a:rPr lang="en-US" dirty="0" smtClean="0"/>
              <a:t> still recommends ABC for children. As it can be difficult to determine the presence or absence of a pulse the pulse check has been removed for lay providers and should not be performed for more than 10 seconds by health care providers.</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 adults rescuers should use two hands for the chest compressions, while in children they should use one, and with infants two fingers (index and middle fingers).</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smtClean="0"/>
              <a:t> Compression only</a:t>
            </a:r>
            <a:endParaRPr lang="en-US" dirty="0" smtClean="0"/>
          </a:p>
          <a:p>
            <a:r>
              <a:rPr lang="en-US" dirty="0" smtClean="0"/>
              <a:t>Compression only (hands-only or </a:t>
            </a:r>
            <a:r>
              <a:rPr lang="en-US" dirty="0" err="1" smtClean="0"/>
              <a:t>cardiocerebral</a:t>
            </a:r>
            <a:r>
              <a:rPr lang="en-US" dirty="0" smtClean="0"/>
              <a:t> resuscitation) CPR is a technique that involves chest compressions without </a:t>
            </a:r>
            <a:r>
              <a:rPr lang="en-US" dirty="0" smtClean="0">
                <a:hlinkClick r:id="rId2" tooltip="Artificial respiration"/>
              </a:rPr>
              <a:t>artificial respiration</a:t>
            </a:r>
            <a:r>
              <a:rPr lang="en-US" dirty="0" smtClean="0"/>
              <a:t>. It is recommended as the method of choice for the untrained rescuer or those who are not proficient as it is easier to perform and instructions are easier to give over the phone.</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aseline="30000" dirty="0" smtClean="0"/>
              <a:t>8</a:t>
            </a:r>
            <a:r>
              <a:rPr lang="en-US" baseline="30000" dirty="0" smtClean="0">
                <a:hlinkClick r:id="rId2"/>
              </a:rPr>
              <a:t>[9]</a:t>
            </a:r>
            <a:r>
              <a:rPr lang="en-US" dirty="0" smtClean="0"/>
              <a:t> In adults with out-of-hospital </a:t>
            </a:r>
            <a:r>
              <a:rPr lang="en-US" dirty="0" smtClean="0">
                <a:hlinkClick r:id="rId3" tooltip="Cardiac arrest"/>
              </a:rPr>
              <a:t>cardiac arrest</a:t>
            </a:r>
            <a:r>
              <a:rPr lang="en-US" dirty="0" smtClean="0"/>
              <a:t>, compression-only CPR by the lay public has a higher success rate than standard CPR.</a:t>
            </a:r>
            <a:r>
              <a:rPr lang="en-US" baseline="30000" dirty="0" smtClean="0">
                <a:hlinkClick r:id="rId2"/>
              </a:rPr>
              <a:t>[9]</a:t>
            </a:r>
            <a:r>
              <a:rPr lang="en-US" dirty="0" smtClean="0"/>
              <a:t> The exceptions are cases of </a:t>
            </a:r>
            <a:r>
              <a:rPr lang="en-US" dirty="0" err="1" smtClean="0">
                <a:hlinkClick r:id="rId4" tooltip="Drowning"/>
              </a:rPr>
              <a:t>drownings</a:t>
            </a:r>
            <a:r>
              <a:rPr lang="en-US" dirty="0" smtClean="0"/>
              <a:t>, </a:t>
            </a:r>
            <a:r>
              <a:rPr lang="en-US" dirty="0" smtClean="0">
                <a:hlinkClick r:id="rId5" tooltip="Drug overdose"/>
              </a:rPr>
              <a:t>drug overdose</a:t>
            </a:r>
            <a:r>
              <a:rPr lang="en-US" dirty="0" smtClean="0"/>
              <a:t>, and arrest in children. Children who receive compression only CPR have the same outcomes as those who received no CPR.</a:t>
            </a:r>
            <a:r>
              <a:rPr lang="en-US" baseline="30000" dirty="0" smtClean="0">
                <a:hlinkClick r:id="rId2"/>
              </a:rPr>
              <a:t>[1]</a:t>
            </a:r>
            <a:r>
              <a:rPr lang="en-US" baseline="30000" dirty="0" smtClean="0"/>
              <a:t>:</a:t>
            </a:r>
            <a:endParaRPr lang="en-US" dirty="0" smtClean="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aseline="30000" dirty="0" smtClean="0"/>
              <a:t>S646</a:t>
            </a:r>
            <a:r>
              <a:rPr lang="en-US" dirty="0" smtClean="0"/>
              <a:t> The method of delivering chest compressions remains the same, as does the rate (at least 100 per minute). It is hoped that the use of compression only delivery will increase the chances of the lay public delivering CPR.</a:t>
            </a:r>
            <a:r>
              <a:rPr lang="en-US" baseline="30000" dirty="0" smtClean="0">
                <a:hlinkClick r:id="rId2"/>
              </a:rPr>
              <a:t>[10</a:t>
            </a:r>
            <a:endParaRPr lang="en-US" dirty="0" smtClean="0"/>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mtClean="0"/>
              <a:t>For </a:t>
            </a:r>
            <a:r>
              <a:rPr lang="en-US" dirty="0" smtClean="0"/>
              <a:t>those with non cardiac arrest and people less than 20 years of age standard CPR is superior to compression only CPR.</a:t>
            </a:r>
            <a:r>
              <a:rPr lang="en-US" baseline="30000" dirty="0" smtClean="0">
                <a:hlinkClick r:id="rId2"/>
              </a:rPr>
              <a:t>[11][12]</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4525963"/>
          </a:xfrm>
        </p:spPr>
        <p:txBody>
          <a:bodyPr>
            <a:normAutofit fontScale="85000" lnSpcReduction="10000"/>
          </a:bodyPr>
          <a:lstStyle/>
          <a:p>
            <a:r>
              <a:rPr lang="en-US" b="1" dirty="0" smtClean="0"/>
              <a:t>Interposed abdominal compression</a:t>
            </a:r>
            <a:endParaRPr lang="en-US" dirty="0" smtClean="0"/>
          </a:p>
          <a:p>
            <a:pPr>
              <a:buNone/>
            </a:pPr>
            <a:r>
              <a:rPr lang="en-US" dirty="0" smtClean="0"/>
              <a:t>	Interposed </a:t>
            </a:r>
            <a:r>
              <a:rPr lang="en-US" dirty="0" smtClean="0"/>
              <a:t>abdominal compressions may be beneficial in the in hospital </a:t>
            </a:r>
            <a:r>
              <a:rPr lang="en-US" dirty="0" smtClean="0"/>
              <a:t>environment. There </a:t>
            </a:r>
            <a:r>
              <a:rPr lang="en-US" dirty="0" smtClean="0"/>
              <a:t>is however no evidence of benefit pre hospital or in </a:t>
            </a:r>
            <a:r>
              <a:rPr lang="en-US" dirty="0" smtClean="0"/>
              <a:t>children.</a:t>
            </a:r>
          </a:p>
          <a:p>
            <a:r>
              <a:rPr lang="en-US" b="1" dirty="0" smtClean="0"/>
              <a:t>Internal cardiac massage</a:t>
            </a:r>
            <a:endParaRPr lang="en-US" dirty="0" smtClean="0"/>
          </a:p>
          <a:p>
            <a:pPr>
              <a:buNone/>
            </a:pPr>
            <a:r>
              <a:rPr lang="en-US" dirty="0" smtClean="0"/>
              <a:t>	Internal </a:t>
            </a:r>
            <a:r>
              <a:rPr lang="en-US" dirty="0" smtClean="0"/>
              <a:t>cardiac massage is the process of cardiac massage carried out through a surgical </a:t>
            </a:r>
            <a:r>
              <a:rPr lang="en-US" dirty="0" smtClean="0">
                <a:hlinkClick r:id="rId2" tooltip="Incision"/>
              </a:rPr>
              <a:t>incision</a:t>
            </a:r>
            <a:r>
              <a:rPr lang="en-US" dirty="0" smtClean="0"/>
              <a:t> into the </a:t>
            </a:r>
            <a:r>
              <a:rPr lang="en-US" dirty="0" smtClean="0">
                <a:hlinkClick r:id="rId3" tooltip="Chest cavity"/>
              </a:rPr>
              <a:t>chest cavity</a:t>
            </a:r>
            <a:r>
              <a:rPr lang="en-US" dirty="0" smtClean="0"/>
              <a:t>. This distinguishes the process from conventional, external cardiac massage, which is carried out by compression near the </a:t>
            </a:r>
            <a:r>
              <a:rPr lang="en-US" dirty="0" smtClean="0">
                <a:hlinkClick r:id="rId4" tooltip="Human sternum"/>
              </a:rPr>
              <a:t>sternum</a:t>
            </a:r>
            <a:r>
              <a:rPr lang="en-US" dirty="0" smtClean="0"/>
              <a:t> during cardiopulmonary resuscitation.</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err="1" smtClean="0"/>
              <a:t>Pathophysiology</a:t>
            </a:r>
            <a:endParaRPr lang="en-US" dirty="0" smtClean="0"/>
          </a:p>
          <a:p>
            <a:pPr>
              <a:buNone/>
            </a:pPr>
            <a:r>
              <a:rPr lang="en-US" dirty="0" smtClean="0"/>
              <a:t>		-CPR is used on people in cardiac arrest in order to </a:t>
            </a:r>
            <a:r>
              <a:rPr lang="en-US" dirty="0" smtClean="0">
                <a:hlinkClick r:id="rId2" tooltip="Oxygenation (medical)"/>
              </a:rPr>
              <a:t>oxygenate</a:t>
            </a:r>
            <a:r>
              <a:rPr lang="en-US" dirty="0" smtClean="0"/>
              <a:t> the blood and maintain a </a:t>
            </a:r>
            <a:r>
              <a:rPr lang="en-US" dirty="0" smtClean="0">
                <a:hlinkClick r:id="rId3" tooltip="Cardiac output"/>
              </a:rPr>
              <a:t>cardiac output</a:t>
            </a:r>
            <a:r>
              <a:rPr lang="en-US" dirty="0" smtClean="0"/>
              <a:t> to keep vital organs alive.</a:t>
            </a:r>
          </a:p>
          <a:p>
            <a:pPr>
              <a:buNone/>
            </a:pPr>
            <a:r>
              <a:rPr lang="en-US" dirty="0" smtClean="0"/>
              <a:t>		- Blood circulation and oxygenation are required to transport </a:t>
            </a:r>
            <a:r>
              <a:rPr lang="en-US" dirty="0" smtClean="0">
                <a:hlinkClick r:id="rId4" tooltip="Oxygen"/>
              </a:rPr>
              <a:t>oxygen</a:t>
            </a:r>
            <a:r>
              <a:rPr lang="en-US" dirty="0" smtClean="0"/>
              <a:t> to the tissues. </a:t>
            </a:r>
          </a:p>
          <a:p>
            <a:pPr>
              <a:buNone/>
            </a:pPr>
            <a:r>
              <a:rPr lang="en-US" dirty="0" smtClean="0"/>
              <a:t>		-The </a:t>
            </a:r>
            <a:r>
              <a:rPr lang="en-US" dirty="0" smtClean="0">
                <a:hlinkClick r:id="rId5" tooltip="Human brain"/>
              </a:rPr>
              <a:t>brain</a:t>
            </a:r>
            <a:r>
              <a:rPr lang="en-US" dirty="0" smtClean="0"/>
              <a:t> may sustain </a:t>
            </a:r>
            <a:r>
              <a:rPr lang="en-US" dirty="0" smtClean="0">
                <a:hlinkClick r:id="rId6" tooltip="Brain damage"/>
              </a:rPr>
              <a:t>damage</a:t>
            </a:r>
            <a:r>
              <a:rPr lang="en-US" dirty="0" smtClean="0"/>
              <a:t> after blood flow has been stopped for about four minutes and irreversible damage after about seven minutes.</a:t>
            </a:r>
          </a:p>
          <a:p>
            <a:pPr>
              <a:buNone/>
            </a:pPr>
            <a:r>
              <a:rPr lang="en-US" dirty="0" smtClean="0"/>
              <a: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a:t>
            </a:r>
            <a:endParaRPr lang="en-US" dirty="0"/>
          </a:p>
        </p:txBody>
      </p:sp>
      <p:sp>
        <p:nvSpPr>
          <p:cNvPr id="3" name="Content Placeholder 2"/>
          <p:cNvSpPr>
            <a:spLocks noGrp="1"/>
          </p:cNvSpPr>
          <p:nvPr>
            <p:ph idx="1"/>
          </p:nvPr>
        </p:nvSpPr>
        <p:spPr/>
        <p:txBody>
          <a:bodyPr/>
          <a:lstStyle/>
          <a:p>
            <a:r>
              <a:rPr lang="en-US" dirty="0" smtClean="0"/>
              <a:t>Any condition that reduces blood flow</a:t>
            </a:r>
          </a:p>
          <a:p>
            <a:pPr>
              <a:buNone/>
            </a:pPr>
            <a:r>
              <a:rPr lang="en-US" dirty="0" smtClean="0"/>
              <a:t>	1) Heart- MI, Heart failure</a:t>
            </a:r>
          </a:p>
          <a:p>
            <a:pPr>
              <a:buNone/>
            </a:pPr>
            <a:r>
              <a:rPr lang="en-US" dirty="0" smtClean="0"/>
              <a:t>	2) Low blood volume- bleeding, dehydration</a:t>
            </a:r>
          </a:p>
          <a:p>
            <a:pPr>
              <a:buNone/>
            </a:pPr>
            <a:r>
              <a:rPr lang="en-US" dirty="0" smtClean="0"/>
              <a:t>	3) Changes in blood vessels- infection, severe allergic reactions</a:t>
            </a:r>
          </a:p>
          <a:p>
            <a:pPr>
              <a:buNone/>
            </a:pPr>
            <a:r>
              <a:rPr lang="en-US" dirty="0" smtClean="0"/>
              <a:t>	4) Certain medications that reduce heart function, blood pressure</a:t>
            </a:r>
          </a:p>
          <a:p>
            <a:pPr>
              <a:buNone/>
            </a:pPr>
            <a:endParaRPr lang="en-US"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dirty="0" smtClean="0"/>
              <a:t>		-Typically if blood flow ceases for one to two hours, the cells of the body </a:t>
            </a:r>
            <a:r>
              <a:rPr lang="en-US" dirty="0" smtClean="0">
                <a:hlinkClick r:id="rId2" tooltip="Necrosis"/>
              </a:rPr>
              <a:t>die</a:t>
            </a:r>
            <a:r>
              <a:rPr lang="en-US" dirty="0" smtClean="0"/>
              <a:t>. Because of that CPR is generally only effective if performed within seven minutes of the stoppage of blood flow.</a:t>
            </a:r>
          </a:p>
          <a:p>
            <a:pPr>
              <a:buNone/>
            </a:pPr>
            <a:r>
              <a:rPr lang="en-US" dirty="0" smtClean="0"/>
              <a:t>		-The heart also rapidly loses the ability to maintain a normal rhythm. </a:t>
            </a:r>
          </a:p>
          <a:p>
            <a:pPr>
              <a:buNone/>
            </a:pPr>
            <a:r>
              <a:rPr lang="en-US" dirty="0" smtClean="0"/>
              <a:t>		</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-Low body temperatures as sometimes seen in near-</a:t>
            </a:r>
            <a:r>
              <a:rPr lang="en-US" dirty="0" err="1" smtClean="0"/>
              <a:t>drownings</a:t>
            </a:r>
            <a:r>
              <a:rPr lang="en-US" dirty="0" smtClean="0"/>
              <a:t> prolong the time the brain survives. </a:t>
            </a:r>
          </a:p>
          <a:p>
            <a:pPr>
              <a:buNone/>
            </a:pPr>
            <a:r>
              <a:rPr lang="en-US" dirty="0" smtClean="0"/>
              <a:t>		-Following cardiac arrest, effective CPR enables enough oxygen to reach the brain to delay </a:t>
            </a:r>
            <a:r>
              <a:rPr lang="en-US" dirty="0" smtClean="0">
                <a:hlinkClick r:id="rId2" tooltip="Brain death"/>
              </a:rPr>
              <a:t>brain death</a:t>
            </a:r>
            <a:r>
              <a:rPr lang="en-US" dirty="0" smtClean="0"/>
              <a:t>, and allows the heart to remain responsive to </a:t>
            </a:r>
            <a:r>
              <a:rPr lang="en-US" dirty="0" smtClean="0">
                <a:hlinkClick r:id="rId3" tooltip="Defibrillation"/>
              </a:rPr>
              <a:t>defibrillation</a:t>
            </a:r>
            <a:r>
              <a:rPr lang="en-US" dirty="0" smtClean="0"/>
              <a:t> attempts.</a:t>
            </a:r>
          </a:p>
          <a:p>
            <a:endParaRPr lang="en-US" dirty="0" smtClean="0"/>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b="1" dirty="0" smtClean="0"/>
              <a:t>Adjunct devices</a:t>
            </a:r>
          </a:p>
          <a:p>
            <a:pPr>
              <a:buNone/>
            </a:pPr>
            <a:r>
              <a:rPr lang="en-US" b="1" dirty="0" smtClean="0"/>
              <a:t>		-</a:t>
            </a:r>
            <a:r>
              <a:rPr lang="en-US" dirty="0" smtClean="0"/>
              <a:t>While several adjunctive devices are available none other than </a:t>
            </a:r>
            <a:r>
              <a:rPr lang="en-US" dirty="0" smtClean="0">
                <a:hlinkClick r:id="rId2" tooltip="Defibrillation"/>
              </a:rPr>
              <a:t>defibrillation</a:t>
            </a:r>
            <a:r>
              <a:rPr lang="en-US" dirty="0" smtClean="0"/>
              <a:t> as of 2010 have consistently been found to be better than standard CPR for out of hospital cardiac arrest.		-These devices can be split in to three broad groups - timing devices, those that assist the rescuer to achieve the correct technique, especially depth and speed of compressions, and those which take over the process completely.</a:t>
            </a:r>
          </a:p>
          <a:p>
            <a:r>
              <a:rPr lang="en-US" b="1" dirty="0" smtClean="0"/>
              <a:t> Timing devices</a:t>
            </a:r>
            <a:endParaRPr lang="en-US" dirty="0" smtClean="0"/>
          </a:p>
          <a:p>
            <a:pPr>
              <a:buNone/>
            </a:pPr>
            <a:r>
              <a:rPr lang="en-US" dirty="0" smtClean="0"/>
              <a:t>		-They can feature a </a:t>
            </a:r>
            <a:r>
              <a:rPr lang="en-US" dirty="0" smtClean="0">
                <a:hlinkClick r:id="rId3" tooltip="Metronome"/>
              </a:rPr>
              <a:t>metronome</a:t>
            </a:r>
            <a:r>
              <a:rPr lang="en-US" dirty="0" smtClean="0"/>
              <a:t> (an item carried by many ambulance crews) in order to assist the rescuer in getting the correct rate. Some units can also give timing reminders for performing compressions, breathing and changing operators.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r>
              <a:rPr lang="en-US" b="1" dirty="0" smtClean="0"/>
              <a:t> Manual assist devices</a:t>
            </a:r>
            <a:endParaRPr lang="en-US" dirty="0" smtClean="0"/>
          </a:p>
          <a:p>
            <a:r>
              <a:rPr lang="en-US" dirty="0" smtClean="0"/>
              <a:t>Mechanical devices have not been found to have greater benefit than harm and thus are not currently recommended for widespread use.</a:t>
            </a:r>
          </a:p>
          <a:p>
            <a:r>
              <a:rPr lang="en-US" dirty="0" smtClean="0"/>
              <a:t>Audible and visual prompting may improve the quality of CPR and prevent the decrease of compression rate and depth that naturally occurs with fatigue, and to address this potential improvement, a number of devices have been developed to help improve CPR technique.</a:t>
            </a:r>
          </a:p>
          <a:p>
            <a:r>
              <a:rPr lang="en-US" dirty="0" smtClean="0"/>
              <a:t>These items can be devices to placed on top of the chest, with the rescuers hands going over the device, and a display or audio feedback giving information on depth, force or rate or in a wearable format such as a glove. Several published evaluations show that these devices can improve the performance of chest compressions.</a:t>
            </a:r>
          </a:p>
          <a:p>
            <a:r>
              <a:rPr lang="en-US" dirty="0" smtClean="0"/>
              <a:t>As well as use during actual CPR on a cardiac arrest victim, which relies on the rescuer carrying the device with them, these devices can also be used as part of training programs to improve basic skills in performing correct chest compressions.</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55000" lnSpcReduction="20000"/>
          </a:bodyPr>
          <a:lstStyle/>
          <a:p>
            <a:r>
              <a:rPr lang="en-US" b="1" dirty="0" smtClean="0"/>
              <a:t>Automatic devices</a:t>
            </a:r>
            <a:endParaRPr lang="en-US" dirty="0" smtClean="0"/>
          </a:p>
          <a:p>
            <a:r>
              <a:rPr lang="en-US" dirty="0" smtClean="0"/>
              <a:t>There are also some automated devices available which take over the chest compressions for the rescuer. These have several advantages: they allow rescuers to focus on performing other interventions; they do not fatigue and begin to perform less effective compressions, as humans do; and they are able to perform effective compressions in limited-space environments such as </a:t>
            </a:r>
            <a:r>
              <a:rPr lang="en-US" dirty="0" smtClean="0">
                <a:hlinkClick r:id="rId2" tooltip="Air ambulance"/>
              </a:rPr>
              <a:t>air ambulances</a:t>
            </a:r>
            <a:r>
              <a:rPr lang="en-US" dirty="0" smtClean="0"/>
              <a:t>, where manual compressions are difficult. These devices use either pneumatic (high-pressure gas) or electrical power sources to drive a compressing pad on to the chest of the patient. One such device, known as the LUCAS, was developed at the University Hospital of Lund, is powered by the compressed oxygen supplies already standard in ambulances and hospitals, and has undergone numerous clinical trials, showing a marked improvement in coronary perfusion pressure</a:t>
            </a:r>
            <a:r>
              <a:rPr lang="en-US" baseline="30000" dirty="0" smtClean="0"/>
              <a:t>[40]</a:t>
            </a:r>
            <a:r>
              <a:rPr lang="en-US" dirty="0" smtClean="0"/>
              <a:t>and return of spontaneous circulation.</a:t>
            </a:r>
          </a:p>
          <a:p>
            <a:r>
              <a:rPr lang="en-US" dirty="0" smtClean="0"/>
              <a:t>Another system called the </a:t>
            </a:r>
            <a:r>
              <a:rPr lang="en-US" dirty="0" err="1" smtClean="0">
                <a:hlinkClick r:id="rId3" tooltip="AutoPulse"/>
              </a:rPr>
              <a:t>AutoPulse</a:t>
            </a:r>
            <a:r>
              <a:rPr lang="en-US" dirty="0" smtClean="0"/>
              <a:t> is electrically powered and uses a large band around the patients chest which contracts in rhythm in order to deliver chest compressions. This is also backed by clinical studies showing increased successful return of spontaneous circulation.</a:t>
            </a:r>
          </a:p>
          <a:p>
            <a:endParaRPr lang="en-US" dirty="0" smtClean="0"/>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Prevalence</a:t>
            </a:r>
            <a:endParaRPr lang="en-US" dirty="0" smtClean="0"/>
          </a:p>
          <a:p>
            <a:pPr>
              <a:buNone/>
            </a:pPr>
            <a:r>
              <a:rPr lang="en-US" b="1" dirty="0" smtClean="0"/>
              <a:t>-Chance of receiving CPR</a:t>
            </a:r>
          </a:p>
          <a:p>
            <a:pPr>
              <a:buNone/>
            </a:pPr>
            <a:r>
              <a:rPr lang="en-US" b="1" dirty="0" smtClean="0"/>
              <a:t>-Chance of receiving CPR in time</a:t>
            </a:r>
            <a:endParaRPr lang="en-US" dirty="0" smtClean="0"/>
          </a:p>
          <a:p>
            <a:pPr>
              <a:buNone/>
            </a:pPr>
            <a:endParaRPr lang="en-US" dirty="0" smtClean="0"/>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smtClean="0"/>
              <a:t>Society and culture</a:t>
            </a:r>
          </a:p>
          <a:p>
            <a:r>
              <a:rPr lang="en-US" b="1" dirty="0" smtClean="0"/>
              <a:t>Portrayed effectiveness</a:t>
            </a:r>
            <a:endParaRPr lang="en-US" dirty="0" smtClean="0"/>
          </a:p>
          <a:p>
            <a:r>
              <a:rPr lang="en-US" b="1" dirty="0" smtClean="0"/>
              <a:t>Stage CPR</a:t>
            </a:r>
          </a:p>
          <a:p>
            <a:r>
              <a:rPr lang="en-US" b="1" dirty="0" smtClean="0"/>
              <a:t>Self-CPR hoax</a:t>
            </a:r>
            <a:endParaRPr lang="en-US" dirty="0" smtClean="0"/>
          </a:p>
          <a:p>
            <a:r>
              <a:rPr lang="en-US" b="1" dirty="0" smtClean="0"/>
              <a:t>CPR learned from movies and television</a:t>
            </a:r>
            <a:endParaRPr lang="en-US" dirty="0" smtClean="0"/>
          </a:p>
          <a:p>
            <a:endParaRPr lang="en-US" dirty="0" smtClean="0"/>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hlinkClick r:id="rId2" tooltip="History of CPR"/>
              </a:rPr>
              <a:t>History of CPR</a:t>
            </a:r>
            <a:endParaRPr lang="en-US" dirty="0" smtClean="0"/>
          </a:p>
          <a:p>
            <a:pPr>
              <a:buNone/>
            </a:pPr>
            <a:r>
              <a:rPr lang="en-US" dirty="0" smtClean="0"/>
              <a:t>		- </a:t>
            </a:r>
            <a:r>
              <a:rPr lang="en-US" dirty="0" err="1" smtClean="0"/>
              <a:t>Silvester</a:t>
            </a:r>
            <a:r>
              <a:rPr lang="en-US" dirty="0" smtClean="0"/>
              <a:t> and </a:t>
            </a:r>
            <a:r>
              <a:rPr lang="en-US" dirty="0" err="1" smtClean="0"/>
              <a:t>Holger</a:t>
            </a:r>
            <a:r>
              <a:rPr lang="en-US" dirty="0" smtClean="0"/>
              <a:t>-Nielsen methods of resuscitation</a:t>
            </a:r>
          </a:p>
          <a:p>
            <a:r>
              <a:rPr lang="en-US" b="1" dirty="0" smtClean="0"/>
              <a:t>In other animals</a:t>
            </a:r>
            <a:endParaRPr lang="en-US" dirty="0" smtClean="0"/>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81000" y="1828800"/>
            <a:ext cx="8229600" cy="4525963"/>
          </a:xfrm>
        </p:spPr>
        <p:txBody>
          <a:bodyPr/>
          <a:lstStyle/>
          <a:p>
            <a:r>
              <a:rPr lang="en-US" dirty="0" smtClean="0"/>
              <a:t>Associated with heavy external or internal bleeding from a serious injury,</a:t>
            </a:r>
          </a:p>
          <a:p>
            <a:r>
              <a:rPr lang="en-US" dirty="0" smtClean="0"/>
              <a:t>Spinal injuries</a:t>
            </a:r>
          </a:p>
          <a:p>
            <a:r>
              <a:rPr lang="en-US" dirty="0" smtClean="0"/>
              <a:t>Toxic shock syndrome- shock from infection</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a:t>
            </a:r>
            <a:endParaRPr lang="en-US" dirty="0"/>
          </a:p>
        </p:txBody>
      </p:sp>
      <p:sp>
        <p:nvSpPr>
          <p:cNvPr id="3" name="Content Placeholder 2"/>
          <p:cNvSpPr>
            <a:spLocks noGrp="1"/>
          </p:cNvSpPr>
          <p:nvPr>
            <p:ph idx="1"/>
          </p:nvPr>
        </p:nvSpPr>
        <p:spPr/>
        <p:txBody>
          <a:bodyPr>
            <a:normAutofit lnSpcReduction="10000"/>
          </a:bodyPr>
          <a:lstStyle/>
          <a:p>
            <a:pPr marL="514350" indent="-514350">
              <a:buNone/>
            </a:pPr>
            <a:r>
              <a:rPr lang="en-US" b="1" i="1" dirty="0" smtClean="0"/>
              <a:t>Due to low stroke volume:</a:t>
            </a:r>
          </a:p>
          <a:p>
            <a:pPr marL="514350" indent="-514350">
              <a:buFont typeface="Arial" pitchFamily="34" charset="0"/>
              <a:buAutoNum type="arabicParenR"/>
            </a:pPr>
            <a:r>
              <a:rPr lang="en-US" dirty="0" err="1" smtClean="0"/>
              <a:t>Hypovolaemic</a:t>
            </a:r>
            <a:r>
              <a:rPr lang="en-US" dirty="0" smtClean="0"/>
              <a:t> shock</a:t>
            </a:r>
          </a:p>
          <a:p>
            <a:pPr marL="514350" indent="-514350">
              <a:buAutoNum type="arabicParenR"/>
            </a:pPr>
            <a:r>
              <a:rPr lang="en-US" dirty="0" err="1" smtClean="0"/>
              <a:t>Cardiogenic</a:t>
            </a:r>
            <a:r>
              <a:rPr lang="en-US" dirty="0" smtClean="0"/>
              <a:t> shock			</a:t>
            </a:r>
          </a:p>
          <a:p>
            <a:pPr marL="514350" indent="-514350">
              <a:buAutoNum type="arabicParenR"/>
            </a:pPr>
            <a:r>
              <a:rPr lang="en-US" dirty="0" smtClean="0"/>
              <a:t>Obstructive shock</a:t>
            </a:r>
          </a:p>
          <a:p>
            <a:pPr marL="514350" indent="-514350">
              <a:buNone/>
            </a:pPr>
            <a:r>
              <a:rPr lang="en-US" b="1" i="1" dirty="0" smtClean="0"/>
              <a:t>Due to vasodilatation:</a:t>
            </a:r>
          </a:p>
          <a:p>
            <a:pPr marL="514350" indent="-514350">
              <a:buFont typeface="Arial" pitchFamily="34" charset="0"/>
              <a:buAutoNum type="arabicParenR"/>
            </a:pPr>
            <a:r>
              <a:rPr lang="en-US" dirty="0" smtClean="0"/>
              <a:t>Septic shock</a:t>
            </a:r>
          </a:p>
          <a:p>
            <a:pPr marL="514350" indent="-514350">
              <a:buAutoNum type="arabicParenR"/>
            </a:pPr>
            <a:r>
              <a:rPr lang="en-US" dirty="0" smtClean="0"/>
              <a:t>Anaphylactic shock</a:t>
            </a:r>
          </a:p>
          <a:p>
            <a:pPr marL="514350" indent="-514350">
              <a:buAutoNum type="arabicParenR"/>
            </a:pPr>
            <a:r>
              <a:rPr lang="en-US" dirty="0" err="1" smtClean="0"/>
              <a:t>Neurogenic</a:t>
            </a:r>
            <a:r>
              <a:rPr lang="en-US" dirty="0" smtClean="0"/>
              <a:t> shock</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Symptoms</a:t>
            </a:r>
            <a:endParaRPr lang="en-US" dirty="0"/>
          </a:p>
        </p:txBody>
      </p:sp>
      <p:sp>
        <p:nvSpPr>
          <p:cNvPr id="3" name="Content Placeholder 2"/>
          <p:cNvSpPr>
            <a:spLocks noGrp="1"/>
          </p:cNvSpPr>
          <p:nvPr>
            <p:ph idx="1"/>
          </p:nvPr>
        </p:nvSpPr>
        <p:spPr/>
        <p:txBody>
          <a:bodyPr/>
          <a:lstStyle/>
          <a:p>
            <a:r>
              <a:rPr lang="en-US" dirty="0" smtClean="0"/>
              <a:t>Extremely low B.P depending on specific cause and type of shock (SBP&lt;100 mmHg)</a:t>
            </a:r>
          </a:p>
          <a:p>
            <a:r>
              <a:rPr lang="en-US" dirty="0" smtClean="0"/>
              <a:t>Anxiety or agitation/restlessness</a:t>
            </a:r>
          </a:p>
          <a:p>
            <a:r>
              <a:rPr lang="en-US" dirty="0" smtClean="0"/>
              <a:t>Bluish lips and finger nails</a:t>
            </a:r>
          </a:p>
          <a:p>
            <a:r>
              <a:rPr lang="en-US" dirty="0" smtClean="0"/>
              <a:t>Chest pain</a:t>
            </a:r>
          </a:p>
          <a:p>
            <a:r>
              <a:rPr lang="en-US" dirty="0" smtClean="0"/>
              <a:t>Confusion</a:t>
            </a:r>
          </a:p>
          <a:p>
            <a:r>
              <a:rPr lang="en-US" dirty="0" smtClean="0"/>
              <a:t>Dizziness, lightheadedness or faintness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Pale, cool, clammy skin</a:t>
            </a:r>
          </a:p>
          <a:p>
            <a:r>
              <a:rPr lang="en-US" dirty="0" smtClean="0"/>
              <a:t>Low or no urine output (&lt; 30 ml/hr or 0.5 ml/kg/hr)</a:t>
            </a:r>
          </a:p>
          <a:p>
            <a:r>
              <a:rPr lang="en-US" dirty="0" smtClean="0"/>
              <a:t>Profuse sweating, moist skin</a:t>
            </a:r>
          </a:p>
          <a:p>
            <a:r>
              <a:rPr lang="en-US" dirty="0" smtClean="0"/>
              <a:t>Rapid but weak pulse (&gt; 100/min)</a:t>
            </a:r>
          </a:p>
          <a:p>
            <a:r>
              <a:rPr lang="en-US" dirty="0" smtClean="0"/>
              <a:t>Shallow breathing</a:t>
            </a:r>
          </a:p>
          <a:p>
            <a:r>
              <a:rPr lang="en-US" dirty="0" smtClean="0"/>
              <a:t>Unconsciousness</a:t>
            </a:r>
          </a:p>
          <a:p>
            <a:r>
              <a:rPr lang="en-US" dirty="0" smtClean="0"/>
              <a:t>Multi-organ failure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note</a:t>
            </a:r>
            <a:endParaRPr lang="en-US" dirty="0"/>
          </a:p>
        </p:txBody>
      </p:sp>
      <p:sp>
        <p:nvSpPr>
          <p:cNvPr id="3" name="Content Placeholder 2"/>
          <p:cNvSpPr>
            <a:spLocks noGrp="1"/>
          </p:cNvSpPr>
          <p:nvPr>
            <p:ph idx="1"/>
          </p:nvPr>
        </p:nvSpPr>
        <p:spPr/>
        <p:txBody>
          <a:bodyPr>
            <a:normAutofit/>
          </a:bodyPr>
          <a:lstStyle/>
          <a:p>
            <a:pPr marL="514350" indent="-514350">
              <a:buNone/>
            </a:pPr>
            <a:r>
              <a:rPr lang="en-US" dirty="0" err="1" smtClean="0"/>
              <a:t>Hypovolaemic</a:t>
            </a:r>
            <a:r>
              <a:rPr lang="en-US" dirty="0" smtClean="0"/>
              <a:t>, </a:t>
            </a:r>
            <a:r>
              <a:rPr lang="en-US" dirty="0" err="1" smtClean="0"/>
              <a:t>cardiogenic</a:t>
            </a:r>
            <a:r>
              <a:rPr lang="en-US" dirty="0" smtClean="0"/>
              <a:t> &amp; obstructive causes of circulatory failure produces the classical image of shock, with cold peripheries, weak central pulses, and evidence of a low cardiac output. In contrast, septic, anaphylactic and </a:t>
            </a:r>
            <a:r>
              <a:rPr lang="en-US" dirty="0" err="1" smtClean="0"/>
              <a:t>neurogenic</a:t>
            </a:r>
            <a:r>
              <a:rPr lang="en-US" dirty="0" smtClean="0"/>
              <a:t> shock are usually associated with warm peripheries, bounding pulses and features of a high cardiac output.</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central venous pressure (JVP) is typically reduced in </a:t>
            </a:r>
            <a:r>
              <a:rPr lang="en-US" dirty="0" err="1" smtClean="0"/>
              <a:t>hypovolaemic</a:t>
            </a:r>
            <a:r>
              <a:rPr lang="en-US" dirty="0" smtClean="0"/>
              <a:t> and anaphylactic shock but elevated in </a:t>
            </a:r>
            <a:r>
              <a:rPr lang="en-US" dirty="0" err="1" smtClean="0"/>
              <a:t>cardiogenic</a:t>
            </a:r>
            <a:r>
              <a:rPr lang="en-US" dirty="0" smtClean="0"/>
              <a:t> &amp; obstructive shock, and may be low, normal or high in </a:t>
            </a:r>
            <a:r>
              <a:rPr lang="en-US" dirty="0" err="1" smtClean="0"/>
              <a:t>neurogenic</a:t>
            </a:r>
            <a:r>
              <a:rPr lang="en-US" dirty="0" smtClean="0"/>
              <a:t> and septic shock.</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279</TotalTime>
  <Words>1256</Words>
  <Application>Microsoft Office PowerPoint</Application>
  <PresentationFormat>On-screen Show (4:3)</PresentationFormat>
  <Paragraphs>128</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   Shock and CPR prof.(Dr) Tarikul Islam prof. of medicine,DMCH,Dhaka</vt:lpstr>
      <vt:lpstr>Definition of shock</vt:lpstr>
      <vt:lpstr>Causes</vt:lpstr>
      <vt:lpstr>Slide 4</vt:lpstr>
      <vt:lpstr>Types</vt:lpstr>
      <vt:lpstr>Symptoms</vt:lpstr>
      <vt:lpstr>Slide 7</vt:lpstr>
      <vt:lpstr>Key note</vt:lpstr>
      <vt:lpstr>Slide 9</vt:lpstr>
      <vt:lpstr>Treatment</vt:lpstr>
      <vt:lpstr>Slide 11</vt:lpstr>
      <vt:lpstr>Slide 12</vt:lpstr>
      <vt:lpstr>CPR</vt:lpstr>
      <vt:lpstr>Indications </vt:lpstr>
      <vt:lpstr>Slide 15</vt:lpstr>
      <vt:lpstr>Slide 16</vt:lpstr>
      <vt:lpstr>Slide 17</vt:lpstr>
      <vt:lpstr>Methods </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Shock and CPR</dc:title>
  <dc:creator>User</dc:creator>
  <cp:lastModifiedBy>User</cp:lastModifiedBy>
  <cp:revision>33</cp:revision>
  <dcterms:created xsi:type="dcterms:W3CDTF">2011-05-21T00:04:42Z</dcterms:created>
  <dcterms:modified xsi:type="dcterms:W3CDTF">2011-06-12T04:51:55Z</dcterms:modified>
</cp:coreProperties>
</file>